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5" r:id="rId2"/>
    <p:sldId id="323" r:id="rId3"/>
    <p:sldId id="324" r:id="rId4"/>
    <p:sldId id="322" r:id="rId5"/>
    <p:sldId id="342" r:id="rId6"/>
    <p:sldId id="306" r:id="rId7"/>
    <p:sldId id="291" r:id="rId8"/>
    <p:sldId id="325" r:id="rId9"/>
    <p:sldId id="340" r:id="rId10"/>
    <p:sldId id="334" r:id="rId11"/>
    <p:sldId id="335" r:id="rId12"/>
    <p:sldId id="328" r:id="rId13"/>
    <p:sldId id="329" r:id="rId14"/>
    <p:sldId id="326" r:id="rId15"/>
    <p:sldId id="336" r:id="rId16"/>
    <p:sldId id="327" r:id="rId17"/>
    <p:sldId id="339" r:id="rId18"/>
    <p:sldId id="337" r:id="rId19"/>
    <p:sldId id="338" r:id="rId20"/>
    <p:sldId id="331" r:id="rId21"/>
    <p:sldId id="304" r:id="rId22"/>
    <p:sldId id="314" r:id="rId23"/>
    <p:sldId id="343" r:id="rId24"/>
    <p:sldId id="341" r:id="rId25"/>
    <p:sldId id="316" r:id="rId26"/>
    <p:sldId id="289" r:id="rId27"/>
  </p:sldIdLst>
  <p:sldSz cx="12192000" cy="6858000"/>
  <p:notesSz cx="6858000" cy="9144000"/>
  <p:defaultTextStyle>
    <a:defPPr>
      <a:defRPr lang="es-ES_trad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9D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78" autoAdjust="0"/>
    <p:restoredTop sz="94624" autoAdjust="0"/>
  </p:normalViewPr>
  <p:slideViewPr>
    <p:cSldViewPr snapToObjects="1">
      <p:cViewPr varScale="1">
        <p:scale>
          <a:sx n="82" d="100"/>
          <a:sy n="82" d="100"/>
        </p:scale>
        <p:origin x="69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5B9DE11-D649-4392-85FF-C6D034F7FD0B}" type="datetimeFigureOut">
              <a:rPr lang="es-CO"/>
              <a:pPr>
                <a:defRPr/>
              </a:pPr>
              <a:t>16/10/2018</a:t>
            </a:fld>
            <a:endParaRPr lang="es-CO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2B154CE-417A-4F3D-B6AA-52B51BF1C3A3}" type="slidenum">
              <a:rPr lang="es-CO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523976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9BCF3-EEF7-4316-B24A-9CE1BE1F98AF}" type="datetime1">
              <a:rPr lang="es-ES_tradnl"/>
              <a:pPr>
                <a:defRPr/>
              </a:pPr>
              <a:t>16/10/2018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4930C-5B21-49DE-B643-2B95BCDDC49F}" type="slidenum">
              <a:rPr lang="es-ES_tradnl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713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41194-ECB6-4E3A-B376-37C141EE71E4}" type="datetime1">
              <a:rPr lang="es-ES_tradnl"/>
              <a:pPr>
                <a:defRPr/>
              </a:pPr>
              <a:t>16/10/2018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4D048-4FA9-40FC-B6EE-694317E39518}" type="slidenum">
              <a:rPr lang="es-ES_tradnl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6382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8BD0-3D18-4064-8D7D-04FB5C8CC2DE}" type="datetime1">
              <a:rPr lang="es-ES_tradnl"/>
              <a:pPr>
                <a:defRPr/>
              </a:pPr>
              <a:t>16/10/2018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F5DBD-696A-4200-A4EA-8B8145C0063E}" type="slidenum">
              <a:rPr lang="es-ES_tradnl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9691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95DE6-3BD5-4519-ABCC-CF69AFCD2335}" type="datetime1">
              <a:rPr lang="es-ES_tradnl"/>
              <a:pPr>
                <a:defRPr/>
              </a:pPr>
              <a:t>16/10/2018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A680C-6768-4DDC-9A2C-1677148640F5}" type="slidenum">
              <a:rPr lang="es-ES_tradnl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617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805C7-817F-4FC5-B4EF-B10ED38F47E9}" type="datetime1">
              <a:rPr lang="es-ES_tradnl"/>
              <a:pPr>
                <a:defRPr/>
              </a:pPr>
              <a:t>16/10/2018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1C913-728E-4C1F-BD81-113ED730C27F}" type="slidenum">
              <a:rPr lang="es-ES_tradnl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430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29880-4DF2-4134-AB27-8F5267409860}" type="datetime1">
              <a:rPr lang="es-ES_tradnl"/>
              <a:pPr>
                <a:defRPr/>
              </a:pPr>
              <a:t>16/10/2018</a:t>
            </a:fld>
            <a:endParaRPr lang="es-ES_tradnl" dirty="0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FF5B0-33AE-4E48-9E18-ACDA5604EAAB}" type="slidenum">
              <a:rPr lang="es-ES_tradnl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842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C9A16-B244-4259-AE15-198942A7E3EA}" type="datetime1">
              <a:rPr lang="es-ES_tradnl"/>
              <a:pPr>
                <a:defRPr/>
              </a:pPr>
              <a:t>16/10/2018</a:t>
            </a:fld>
            <a:endParaRPr lang="es-ES_tradnl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36F64-D748-4057-BE4D-D1354A28419C}" type="slidenum">
              <a:rPr lang="es-ES_tradnl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2511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F3BBF-1098-449D-8E54-3A50386E6531}" type="datetime1">
              <a:rPr lang="es-ES_tradnl"/>
              <a:pPr>
                <a:defRPr/>
              </a:pPr>
              <a:t>16/10/2018</a:t>
            </a:fld>
            <a:endParaRPr lang="es-ES_tradnl" dirty="0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4BB83-8D10-4C2A-9EE0-623842AAB881}" type="slidenum">
              <a:rPr lang="es-ES_tradnl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202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 userDrawn="1"/>
        </p:nvGrpSpPr>
        <p:grpSpPr>
          <a:xfrm>
            <a:off x="-43" y="0"/>
            <a:ext cx="12192043" cy="6858000"/>
            <a:chOff x="-32" y="0"/>
            <a:chExt cx="9144032" cy="6858000"/>
          </a:xfrm>
        </p:grpSpPr>
        <p:pic>
          <p:nvPicPr>
            <p:cNvPr id="5" name="Imagen 13" descr="pag9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08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6 Imagen" descr="E:\LOGO AGUAS DEL HUILA\logo aguas del huila.tif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42" t="26971" r="13693" b="23651"/>
            <a:stretch>
              <a:fillRect/>
            </a:stretch>
          </p:blipFill>
          <p:spPr bwMode="auto">
            <a:xfrm>
              <a:off x="-32" y="17446"/>
              <a:ext cx="1785950" cy="1298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7 Conector recto"/>
          <p:cNvCxnSpPr/>
          <p:nvPr userDrawn="1"/>
        </p:nvCxnSpPr>
        <p:spPr>
          <a:xfrm>
            <a:off x="2307169" y="1214422"/>
            <a:ext cx="90720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8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9D4DC-8879-41E6-A6F3-D481C01FE454}" type="datetime1">
              <a:rPr lang="es-ES_tradnl"/>
              <a:pPr>
                <a:defRPr/>
              </a:pPr>
              <a:t>16/10/2018</a:t>
            </a:fld>
            <a:endParaRPr lang="es-ES_tradnl" dirty="0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C0580-3D87-4EB5-812E-04F13655A581}" type="slidenum">
              <a:rPr lang="es-ES_tradnl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616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s-ES_tradnl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3C6E7-810E-4527-B7F5-468186FB0C50}" type="datetime1">
              <a:rPr lang="es-ES_tradnl"/>
              <a:pPr>
                <a:defRPr/>
              </a:pPr>
              <a:t>16/10/2018</a:t>
            </a:fld>
            <a:endParaRPr lang="es-ES_tradnl" dirty="0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FB2BD-18FF-458F-A4EE-ACD5F207EB36}" type="slidenum">
              <a:rPr lang="es-ES_tradnl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489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 para editar título</a:t>
            </a:r>
            <a:endParaRPr lang="es-ES_tradnl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1AB67CC-1986-427C-A5AD-C2EAF29476E3}" type="datetime1">
              <a:rPr lang="es-ES_tradnl"/>
              <a:pPr>
                <a:defRPr/>
              </a:pPr>
              <a:t>16/10/2018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F26D8A9-975C-4E9C-9232-2883B5258B8C}" type="slidenum">
              <a:rPr lang="es-ES_tradnl"/>
              <a:pPr/>
              <a:t>‹Nº›</a:t>
            </a:fld>
            <a:endParaRPr 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5.bin"/><Relationship Id="rId5" Type="http://schemas.openxmlformats.org/officeDocument/2006/relationships/oleObject" Target="../embeddings/oleObject34.bin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9.bin"/><Relationship Id="rId5" Type="http://schemas.openxmlformats.org/officeDocument/2006/relationships/oleObject" Target="../embeddings/oleObject38.bin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3.bin"/><Relationship Id="rId5" Type="http://schemas.openxmlformats.org/officeDocument/2006/relationships/oleObject" Target="../embeddings/oleObject42.bin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7.bin"/><Relationship Id="rId5" Type="http://schemas.openxmlformats.org/officeDocument/2006/relationships/oleObject" Target="../embeddings/oleObject46.bin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1.bin"/><Relationship Id="rId5" Type="http://schemas.openxmlformats.org/officeDocument/2006/relationships/oleObject" Target="../embeddings/oleObject50.bin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5.bin"/><Relationship Id="rId5" Type="http://schemas.openxmlformats.org/officeDocument/2006/relationships/oleObject" Target="../embeddings/oleObject54.bin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9.bin"/><Relationship Id="rId5" Type="http://schemas.openxmlformats.org/officeDocument/2006/relationships/oleObject" Target="../embeddings/oleObject58.bin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3.bin"/><Relationship Id="rId5" Type="http://schemas.openxmlformats.org/officeDocument/2006/relationships/oleObject" Target="../embeddings/oleObject62.bin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67.bin"/><Relationship Id="rId5" Type="http://schemas.openxmlformats.org/officeDocument/2006/relationships/oleObject" Target="../embeddings/oleObject66.bin"/><Relationship Id="rId4" Type="http://schemas.openxmlformats.org/officeDocument/2006/relationships/image" Target="../media/image4.emf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71.bin"/><Relationship Id="rId5" Type="http://schemas.openxmlformats.org/officeDocument/2006/relationships/oleObject" Target="../embeddings/oleObject70.bin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75.bin"/><Relationship Id="rId5" Type="http://schemas.openxmlformats.org/officeDocument/2006/relationships/oleObject" Target="../embeddings/oleObject74.bin"/><Relationship Id="rId4" Type="http://schemas.openxmlformats.org/officeDocument/2006/relationships/image" Target="../media/image4.emf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75.bin"/><Relationship Id="rId5" Type="http://schemas.openxmlformats.org/officeDocument/2006/relationships/oleObject" Target="../embeddings/oleObject74.bin"/><Relationship Id="rId4" Type="http://schemas.openxmlformats.org/officeDocument/2006/relationships/image" Target="../media/image4.emf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79.bin"/><Relationship Id="rId5" Type="http://schemas.openxmlformats.org/officeDocument/2006/relationships/oleObject" Target="../embeddings/oleObject78.bin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83.bin"/><Relationship Id="rId5" Type="http://schemas.openxmlformats.org/officeDocument/2006/relationships/oleObject" Target="../embeddings/oleObject82.bin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87.bin"/><Relationship Id="rId5" Type="http://schemas.openxmlformats.org/officeDocument/2006/relationships/oleObject" Target="../embeddings/oleObject86.bin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Slide.sldx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4" Type="http://schemas.openxmlformats.org/officeDocument/2006/relationships/image" Target="../media/image4.emf"/><Relationship Id="rId9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7.bin"/><Relationship Id="rId5" Type="http://schemas.openxmlformats.org/officeDocument/2006/relationships/oleObject" Target="../embeddings/oleObject26.bin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3" y="-27382"/>
            <a:ext cx="12153364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0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1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2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3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1 Título"/>
          <p:cNvSpPr txBox="1">
            <a:spLocks/>
          </p:cNvSpPr>
          <p:nvPr/>
        </p:nvSpPr>
        <p:spPr>
          <a:xfrm>
            <a:off x="2423592" y="330786"/>
            <a:ext cx="8229600" cy="72008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CO" sz="3600" b="1" u="sng" dirty="0">
                <a:cs typeface="Arial" panose="020B0604020202020204" pitchFamily="34" charset="0"/>
              </a:rPr>
              <a:t>SUBGERENCIA ADMINISTRATIVA.</a:t>
            </a:r>
            <a:endParaRPr lang="es-CO" sz="3600" dirty="0">
              <a:cs typeface="Arial" panose="020B060402020202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008584" y="1383614"/>
            <a:ext cx="10441159" cy="489654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CO" sz="2000" b="1" u="sng" dirty="0">
                <a:ea typeface="Tahoma" pitchFamily="34" charset="0"/>
                <a:cs typeface="Arial" panose="020B0604020202020204" pitchFamily="34" charset="0"/>
              </a:rPr>
              <a:t>GESTIÓN FINANCIERA:</a:t>
            </a:r>
            <a:r>
              <a:rPr lang="es-CO" sz="2000" b="1" dirty="0"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ea typeface="Tahoma" pitchFamily="34" charset="0"/>
                <a:cs typeface="Arial" panose="020B0604020202020204" pitchFamily="34" charset="0"/>
              </a:rPr>
              <a:t>Administrar los recursos   financieros    para  el normal funciona de  Aguas del Huila S.A E.S.P. y las dependencias que la conforman son: </a:t>
            </a:r>
            <a:r>
              <a:rPr lang="es-CO" sz="2000" dirty="0">
                <a:ea typeface="Tahoma" pitchFamily="34" charset="0"/>
                <a:cs typeface="Arial" panose="020B0604020202020204" pitchFamily="34" charset="0"/>
              </a:rPr>
              <a:t>Tesorería, Contabilidad, Presupuesto y Cartera.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CO" sz="2000" dirty="0">
              <a:ea typeface="Tahoma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CO" sz="2000" b="1" u="sng" dirty="0">
                <a:ea typeface="Tahoma" pitchFamily="34" charset="0"/>
                <a:cs typeface="Arial" panose="020B0604020202020204" pitchFamily="34" charset="0"/>
              </a:rPr>
              <a:t>GESTIÓN COMERCIAL:</a:t>
            </a:r>
            <a:r>
              <a:rPr lang="es-CO" sz="2000" i="1" dirty="0"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ea typeface="Tahoma" pitchFamily="34" charset="0"/>
                <a:cs typeface="Arial" panose="020B0604020202020204" pitchFamily="34" charset="0"/>
              </a:rPr>
              <a:t>contribuir  con el cumplimiento de las operaciones  de la organización,  mediante  el suministro oportuno de bienes y servicios, y las dependencias que la conforman son: </a:t>
            </a:r>
            <a:r>
              <a:rPr lang="es-CO" sz="2000" dirty="0">
                <a:ea typeface="Tahoma" pitchFamily="34" charset="0"/>
                <a:cs typeface="Arial" panose="020B0604020202020204" pitchFamily="34" charset="0"/>
              </a:rPr>
              <a:t>Comercialización, Facturación y  Almacén.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CO" sz="2000" dirty="0">
              <a:ea typeface="Tahoma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CO" sz="2000" b="1" u="sng" dirty="0">
                <a:ea typeface="Tahoma" pitchFamily="34" charset="0"/>
                <a:cs typeface="Arial" panose="020B0604020202020204" pitchFamily="34" charset="0"/>
              </a:rPr>
              <a:t>GESTIÓN DE TALENTO HUMANO:</a:t>
            </a:r>
            <a:r>
              <a:rPr lang="es-CO" sz="2000" b="1" dirty="0"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ea typeface="Tahoma" pitchFamily="34" charset="0"/>
                <a:cs typeface="Arial" panose="020B0604020202020204" pitchFamily="34" charset="0"/>
              </a:rPr>
              <a:t>Garantizar la competencia del recurso humano de Aguas del Huila S.A E.S.P. y las dependencias que la conforman son: </a:t>
            </a:r>
            <a:r>
              <a:rPr lang="es-CO" sz="2000" dirty="0">
                <a:ea typeface="Tahoma" pitchFamily="34" charset="0"/>
                <a:cs typeface="Arial" panose="020B0604020202020204" pitchFamily="34" charset="0"/>
              </a:rPr>
              <a:t>Servicios personales y administrativos, Gestión documental y archivo.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CO" sz="2000" dirty="0">
              <a:ea typeface="Tahoma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CO" sz="2000" b="1" u="sng" dirty="0">
                <a:ea typeface="Tahoma" pitchFamily="34" charset="0"/>
                <a:cs typeface="Arial" panose="020B0604020202020204" pitchFamily="34" charset="0"/>
              </a:rPr>
              <a:t>PLANEACIÓN Y ADMINISTRACIÓN DE SERVICIOS PÚBLICOS:</a:t>
            </a:r>
            <a:r>
              <a:rPr lang="es-CO" sz="2000" b="1" dirty="0"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s-CO" sz="2000" dirty="0">
                <a:ea typeface="Tahoma" pitchFamily="34" charset="0"/>
                <a:cs typeface="Arial" panose="020B0604020202020204" pitchFamily="34" charset="0"/>
              </a:rPr>
              <a:t>planeación y</a:t>
            </a:r>
            <a:r>
              <a:rPr lang="es-CO" sz="2000" b="1" dirty="0"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s-CO" sz="2000" dirty="0">
                <a:ea typeface="Tahoma" pitchFamily="34" charset="0"/>
                <a:cs typeface="Arial" panose="020B0604020202020204" pitchFamily="34" charset="0"/>
              </a:rPr>
              <a:t>Administración de los servicios públicos  de acueducto, alcantarillado   y aseo, </a:t>
            </a:r>
            <a:r>
              <a:rPr lang="es-ES" sz="2000" dirty="0">
                <a:ea typeface="Tahoma" pitchFamily="34" charset="0"/>
                <a:cs typeface="Arial" panose="020B0604020202020204" pitchFamily="34" charset="0"/>
              </a:rPr>
              <a:t>las dependencias que la conforman son:</a:t>
            </a:r>
            <a:r>
              <a:rPr lang="es-CO" sz="2000" dirty="0">
                <a:ea typeface="Tahoma" pitchFamily="34" charset="0"/>
                <a:cs typeface="Arial" panose="020B0604020202020204" pitchFamily="34" charset="0"/>
              </a:rPr>
              <a:t> Planeación y Gestión de servicios públicos. </a:t>
            </a:r>
          </a:p>
          <a:p>
            <a:pPr algn="just"/>
            <a:r>
              <a:rPr lang="es-CO" sz="2000" b="1" dirty="0">
                <a:ea typeface="Tahoma" pitchFamily="34" charset="0"/>
                <a:cs typeface="Arial" panose="020B0604020202020204" pitchFamily="34" charset="0"/>
              </a:rPr>
              <a:t> </a:t>
            </a:r>
            <a:endParaRPr lang="es-CO" sz="2000" dirty="0">
              <a:ea typeface="Tahoma" pitchFamily="34" charset="0"/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es-CO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4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5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6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7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1 Título"/>
          <p:cNvSpPr txBox="1">
            <a:spLocks/>
          </p:cNvSpPr>
          <p:nvPr/>
        </p:nvSpPr>
        <p:spPr>
          <a:xfrm>
            <a:off x="2711624" y="400311"/>
            <a:ext cx="8229600" cy="72008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CO" sz="3600" b="1" u="sng" dirty="0">
                <a:latin typeface="+mj-lt"/>
                <a:cs typeface="+mj-cs"/>
              </a:rPr>
              <a:t>SUBGERENCIA TÉCNICA Y OPERATIVA</a:t>
            </a:r>
            <a:r>
              <a:rPr lang="es-CO" sz="3600" b="1" dirty="0">
                <a:latin typeface="+mj-lt"/>
                <a:cs typeface="+mj-cs"/>
              </a:rPr>
              <a:t>,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559496" y="1700808"/>
            <a:ext cx="9721080" cy="432048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/>
            <a:r>
              <a:rPr lang="es-CO" sz="2000" b="1" u="sng" dirty="0"/>
              <a:t>OPERACIÓN DE SERVICIOS PÚBLICOS:</a:t>
            </a:r>
            <a:r>
              <a:rPr lang="es-CO" sz="2000" b="1" dirty="0"/>
              <a:t> </a:t>
            </a:r>
            <a:r>
              <a:rPr lang="es-CO" sz="2000" dirty="0"/>
              <a:t>operar</a:t>
            </a:r>
            <a:r>
              <a:rPr lang="es-CO" sz="2000" i="1" dirty="0"/>
              <a:t>  </a:t>
            </a:r>
            <a:r>
              <a:rPr lang="es-CO" sz="2000" dirty="0"/>
              <a:t>y mantener    los servicios públicos  de acueducto, alcantarillado   y aseo. </a:t>
            </a:r>
            <a:r>
              <a:rPr lang="es-ES" sz="2000" dirty="0"/>
              <a:t>y las dependencias que la conforman son: </a:t>
            </a:r>
            <a:r>
              <a:rPr lang="es-CO" sz="2000" dirty="0"/>
              <a:t>Plantas de Tratamiento, Redes y Aseo. </a:t>
            </a:r>
          </a:p>
          <a:p>
            <a:pPr algn="just"/>
            <a:endParaRPr lang="es-CO" sz="2000" dirty="0"/>
          </a:p>
          <a:p>
            <a:pPr algn="just"/>
            <a:r>
              <a:rPr lang="es-CO" sz="2000" b="1" u="sng" dirty="0"/>
              <a:t>CAPACITACIÓN Y CONSULTORÍAS:</a:t>
            </a:r>
            <a:r>
              <a:rPr lang="es-CO" sz="2000" b="1" dirty="0"/>
              <a:t> </a:t>
            </a:r>
            <a:r>
              <a:rPr lang="es-CO" sz="2000" dirty="0"/>
              <a:t>poner</a:t>
            </a:r>
            <a:r>
              <a:rPr lang="es-CO" sz="2000" i="1" dirty="0"/>
              <a:t> a </a:t>
            </a:r>
            <a:r>
              <a:rPr lang="es-CO" sz="2000" dirty="0"/>
              <a:t>disposición</a:t>
            </a:r>
            <a:r>
              <a:rPr lang="es-CO" sz="2000" i="1" dirty="0"/>
              <a:t> </a:t>
            </a:r>
            <a:r>
              <a:rPr lang="es-CO" sz="2000" dirty="0"/>
              <a:t>de</a:t>
            </a:r>
            <a:r>
              <a:rPr lang="es-CO" sz="2000" i="1" dirty="0"/>
              <a:t> </a:t>
            </a:r>
            <a:r>
              <a:rPr lang="es-CO" sz="2000" dirty="0"/>
              <a:t>los</a:t>
            </a:r>
            <a:r>
              <a:rPr lang="es-CO" sz="2000" i="1" dirty="0"/>
              <a:t> </a:t>
            </a:r>
            <a:r>
              <a:rPr lang="es-CO" sz="2000" dirty="0"/>
              <a:t>clientes</a:t>
            </a:r>
            <a:r>
              <a:rPr lang="es-CO" sz="2000" i="1" dirty="0"/>
              <a:t> </a:t>
            </a:r>
            <a:r>
              <a:rPr lang="es-CO" sz="2000" dirty="0"/>
              <a:t>los</a:t>
            </a:r>
            <a:r>
              <a:rPr lang="es-CO" sz="2000" i="1" dirty="0"/>
              <a:t> </a:t>
            </a:r>
            <a:r>
              <a:rPr lang="es-CO" sz="2000" dirty="0"/>
              <a:t>recursos</a:t>
            </a:r>
            <a:r>
              <a:rPr lang="es-CO" sz="2000" i="1" dirty="0"/>
              <a:t> </a:t>
            </a:r>
            <a:r>
              <a:rPr lang="es-CO" sz="2000" dirty="0"/>
              <a:t>intelectual</a:t>
            </a:r>
            <a:r>
              <a:rPr lang="es-CO" sz="2000" i="1" dirty="0"/>
              <a:t> </a:t>
            </a:r>
            <a:r>
              <a:rPr lang="es-CO" sz="2000" dirty="0"/>
              <a:t>de</a:t>
            </a:r>
            <a:r>
              <a:rPr lang="es-CO" sz="2000" i="1" dirty="0"/>
              <a:t> la </a:t>
            </a:r>
            <a:r>
              <a:rPr lang="es-CO" sz="2000" dirty="0"/>
              <a:t>organización </a:t>
            </a:r>
            <a:r>
              <a:rPr lang="es-CO" sz="2000" i="1" dirty="0"/>
              <a:t>y </a:t>
            </a:r>
            <a:r>
              <a:rPr lang="es-CO" sz="2000" dirty="0"/>
              <a:t>aseo</a:t>
            </a:r>
            <a:r>
              <a:rPr lang="es-CO" sz="2000" i="1" dirty="0"/>
              <a:t>. </a:t>
            </a:r>
            <a:r>
              <a:rPr lang="es-ES" sz="2000" dirty="0"/>
              <a:t>y las dependencias que la conforman son: </a:t>
            </a:r>
            <a:r>
              <a:rPr lang="es-CO" sz="2000" dirty="0"/>
              <a:t>Capacitación y Fortalecimiento institucional. </a:t>
            </a:r>
          </a:p>
          <a:p>
            <a:pPr algn="just"/>
            <a:endParaRPr lang="es-CO" sz="2000" dirty="0"/>
          </a:p>
          <a:p>
            <a:pPr algn="just"/>
            <a:r>
              <a:rPr lang="es-CO" sz="2000" b="1" u="sng" dirty="0"/>
              <a:t>GESTIÓN AMBIENTAL Y DE PROYECTOS:</a:t>
            </a:r>
            <a:r>
              <a:rPr lang="es-CO" sz="2000" b="1" dirty="0"/>
              <a:t> </a:t>
            </a:r>
            <a:r>
              <a:rPr lang="es-CO" sz="2000" dirty="0"/>
              <a:t>Ejecutar</a:t>
            </a:r>
            <a:r>
              <a:rPr lang="es-CO" sz="2000" i="1" dirty="0"/>
              <a:t> </a:t>
            </a:r>
            <a:r>
              <a:rPr lang="es-CO" sz="2000" dirty="0"/>
              <a:t>adecuadamente</a:t>
            </a:r>
            <a:r>
              <a:rPr lang="es-CO" sz="2000" i="1" dirty="0"/>
              <a:t> </a:t>
            </a:r>
            <a:r>
              <a:rPr lang="es-CO" sz="2000" dirty="0"/>
              <a:t>el</a:t>
            </a:r>
            <a:r>
              <a:rPr lang="es-CO" sz="2000" i="1" dirty="0"/>
              <a:t> </a:t>
            </a:r>
            <a:r>
              <a:rPr lang="es-CO" sz="2000" dirty="0"/>
              <a:t>diseño</a:t>
            </a:r>
            <a:r>
              <a:rPr lang="es-CO" sz="2000" i="1" dirty="0"/>
              <a:t>,   </a:t>
            </a:r>
            <a:r>
              <a:rPr lang="es-CO" sz="2000" dirty="0"/>
              <a:t>la</a:t>
            </a:r>
            <a:r>
              <a:rPr lang="es-CO" sz="2000" i="1" dirty="0"/>
              <a:t> </a:t>
            </a:r>
            <a:r>
              <a:rPr lang="es-CO" sz="2000" dirty="0"/>
              <a:t>formulación</a:t>
            </a:r>
            <a:r>
              <a:rPr lang="es-CO" sz="2000" i="1" dirty="0"/>
              <a:t>, </a:t>
            </a:r>
            <a:r>
              <a:rPr lang="es-CO" sz="2000" dirty="0"/>
              <a:t>la</a:t>
            </a:r>
            <a:r>
              <a:rPr lang="es-CO" sz="2000" i="1" dirty="0"/>
              <a:t> </a:t>
            </a:r>
            <a:r>
              <a:rPr lang="es-CO" sz="2000" dirty="0"/>
              <a:t>interventora y la supervisión de proyectos de Agua potable,  saneamiento</a:t>
            </a:r>
            <a:r>
              <a:rPr lang="es-CO" sz="2000" i="1" dirty="0"/>
              <a:t> </a:t>
            </a:r>
            <a:r>
              <a:rPr lang="es-CO" sz="2000" dirty="0"/>
              <a:t>básico</a:t>
            </a:r>
            <a:r>
              <a:rPr lang="es-CO" sz="2000" i="1" dirty="0"/>
              <a:t>  y </a:t>
            </a:r>
            <a:r>
              <a:rPr lang="es-CO" sz="2000" dirty="0"/>
              <a:t>aseo</a:t>
            </a:r>
            <a:r>
              <a:rPr lang="es-CO" sz="2000" i="1" dirty="0"/>
              <a:t>.</a:t>
            </a:r>
            <a:r>
              <a:rPr lang="es-ES" sz="2000" dirty="0"/>
              <a:t>y las dependencias que la conforman son: </a:t>
            </a:r>
            <a:r>
              <a:rPr lang="es-CO" sz="2000" dirty="0"/>
              <a:t>Estudios y diseños, Obras supervisiones e interventoras</a:t>
            </a:r>
          </a:p>
        </p:txBody>
      </p:sp>
    </p:spTree>
    <p:extLst>
      <p:ext uri="{BB962C8B-B14F-4D97-AF65-F5344CB8AC3E}">
        <p14:creationId xmlns:p14="http://schemas.microsoft.com/office/powerpoint/2010/main" val="17776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38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39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40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41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911424" y="1556791"/>
            <a:ext cx="10249587" cy="510517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es-CO" sz="2000" dirty="0">
                <a:cs typeface="Arial" panose="020B0604020202020204" pitchFamily="34" charset="0"/>
              </a:rPr>
              <a:t>AGUAS DEL HUILA S.A E.S.P., es una empresa del sector publico encargada de: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CO" sz="2000" dirty="0">
                <a:cs typeface="Arial" panose="020B0604020202020204" pitchFamily="34" charset="0"/>
              </a:rPr>
              <a:t>                                                      - Asesoría   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CO" sz="2000" dirty="0">
                <a:cs typeface="Arial" panose="020B0604020202020204" pitchFamily="34" charset="0"/>
              </a:rPr>
              <a:t>                                                             - Interventoría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s-CO" sz="2000" dirty="0">
                <a:cs typeface="Arial" panose="020B0604020202020204" pitchFamily="34" charset="0"/>
              </a:rPr>
              <a:t>1. Proyectos de Acueducto Alcantarillado y Aseo              - Planeación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CO" sz="2000" dirty="0">
                <a:cs typeface="Arial" panose="020B0604020202020204" pitchFamily="34" charset="0"/>
              </a:rPr>
              <a:t>                                                    - Diseño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CO" sz="2000" dirty="0">
                <a:cs typeface="Arial" panose="020B0604020202020204" pitchFamily="34" charset="0"/>
              </a:rPr>
              <a:t>                                    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CO" sz="2000" dirty="0">
                <a:cs typeface="Arial" panose="020B0604020202020204" pitchFamily="34" charset="0"/>
              </a:rPr>
              <a:t>                                               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s-CO" sz="2000" dirty="0">
                <a:cs typeface="Arial" panose="020B0604020202020204" pitchFamily="34" charset="0"/>
              </a:rPr>
              <a:t>2. Sistemas de Acueducto, Alcantarillado y Aseo          - Construcción    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s-CO" sz="2000" dirty="0">
                <a:cs typeface="Arial" panose="020B0604020202020204" pitchFamily="34" charset="0"/>
              </a:rPr>
              <a:t>                                                                                       - Administrar  - Operar – Mantener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s-ES" sz="2000" dirty="0">
                <a:cs typeface="Arial" panose="020B0604020202020204" pitchFamily="34" charset="0"/>
              </a:rPr>
              <a:t>                                                  - SGSST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s-ES" sz="2000" dirty="0">
                <a:cs typeface="Arial" panose="020B0604020202020204" pitchFamily="34" charset="0"/>
              </a:rPr>
              <a:t>                                                  - Ambiental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s-ES" sz="2000" dirty="0">
                <a:cs typeface="Arial" panose="020B0604020202020204" pitchFamily="34" charset="0"/>
              </a:rPr>
              <a:t>3. Capacitaciones                    - Junta administradora de acueducto,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s-ES" sz="2000" dirty="0">
                <a:cs typeface="Arial" panose="020B0604020202020204" pitchFamily="34" charset="0"/>
              </a:rPr>
              <a:t>                                                  - Certificación en competencia laborales 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s-ES" sz="2000" dirty="0">
                <a:cs typeface="Arial" panose="020B0604020202020204" pitchFamily="34" charset="0"/>
              </a:rPr>
              <a:t>                                                     PTAP, PTAR,</a:t>
            </a:r>
            <a:endParaRPr lang="es-CO" sz="2000" dirty="0">
              <a:cs typeface="Arial" panose="020B0604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503712" y="196033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u="sng" dirty="0"/>
              <a:t>Nuestros servicios</a:t>
            </a:r>
            <a:endParaRPr lang="es-ES" sz="3600" dirty="0"/>
          </a:p>
        </p:txBody>
      </p:sp>
      <p:sp>
        <p:nvSpPr>
          <p:cNvPr id="4" name="3 Abrir llave"/>
          <p:cNvSpPr/>
          <p:nvPr/>
        </p:nvSpPr>
        <p:spPr>
          <a:xfrm>
            <a:off x="6725475" y="1975904"/>
            <a:ext cx="594661" cy="1165064"/>
          </a:xfrm>
          <a:prstGeom prst="leftBrace">
            <a:avLst>
              <a:gd name="adj1" fmla="val 0"/>
              <a:gd name="adj2" fmla="val 5118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Abrir llave"/>
          <p:cNvSpPr/>
          <p:nvPr/>
        </p:nvSpPr>
        <p:spPr>
          <a:xfrm>
            <a:off x="3918752" y="4176808"/>
            <a:ext cx="477767" cy="193165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3 Abrir llave">
            <a:extLst>
              <a:ext uri="{FF2B5EF4-FFF2-40B4-BE49-F238E27FC236}">
                <a16:creationId xmlns:a16="http://schemas.microsoft.com/office/drawing/2014/main" id="{B1B185F7-5BB7-4DE1-87E8-4860F34AD4B1}"/>
              </a:ext>
            </a:extLst>
          </p:cNvPr>
          <p:cNvSpPr/>
          <p:nvPr/>
        </p:nvSpPr>
        <p:spPr>
          <a:xfrm>
            <a:off x="6669088" y="3664389"/>
            <a:ext cx="613466" cy="844731"/>
          </a:xfrm>
          <a:prstGeom prst="leftBrace">
            <a:avLst>
              <a:gd name="adj1" fmla="val 3823"/>
              <a:gd name="adj2" fmla="val 4865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369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50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51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52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53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924124" y="2276872"/>
            <a:ext cx="10153128" cy="345638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es-ES" sz="2000" dirty="0"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S" sz="2000" dirty="0">
                <a:cs typeface="Arial" panose="020B0604020202020204" pitchFamily="34" charset="0"/>
              </a:rPr>
              <a:t>a. Medidores de Agua (contador)  de ½, ¾, 1 pulgada</a:t>
            </a:r>
          </a:p>
          <a:p>
            <a:pPr algn="just" fontAlgn="auto">
              <a:spcAft>
                <a:spcPts val="0"/>
              </a:spcAft>
              <a:defRPr/>
            </a:pPr>
            <a:endParaRPr lang="es-ES" sz="2000" dirty="0"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S" sz="2000" dirty="0">
                <a:cs typeface="Arial" panose="020B0604020202020204" pitchFamily="34" charset="0"/>
              </a:rPr>
              <a:t>b. Garrafas de 5 galones de Hipoclorito de Sodio al 15%</a:t>
            </a:r>
          </a:p>
          <a:p>
            <a:pPr algn="just" fontAlgn="auto">
              <a:spcAft>
                <a:spcPts val="0"/>
              </a:spcAft>
              <a:defRPr/>
            </a:pPr>
            <a:endParaRPr lang="es-ES" sz="2000" dirty="0"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S" sz="2000" dirty="0">
                <a:cs typeface="Arial" panose="020B0604020202020204" pitchFamily="34" charset="0"/>
              </a:rPr>
              <a:t>c. Canecas de 45 kilos de Cloro Granulado </a:t>
            </a:r>
          </a:p>
          <a:p>
            <a:pPr algn="just" fontAlgn="auto">
              <a:spcAft>
                <a:spcPts val="0"/>
              </a:spcAft>
              <a:defRPr/>
            </a:pPr>
            <a:endParaRPr lang="es-ES" sz="2000" dirty="0"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S" sz="2000" dirty="0">
                <a:cs typeface="Arial" panose="020B0604020202020204" pitchFamily="34" charset="0"/>
              </a:rPr>
              <a:t>d. Cilindros de 68 kilos de Cloro Gaseoso</a:t>
            </a:r>
          </a:p>
          <a:p>
            <a:pPr algn="just" fontAlgn="auto">
              <a:spcAft>
                <a:spcPts val="0"/>
              </a:spcAft>
              <a:defRPr/>
            </a:pPr>
            <a:endParaRPr lang="es-ES" sz="2000" dirty="0"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S" sz="2000" dirty="0">
                <a:cs typeface="Arial" panose="020B0604020202020204" pitchFamily="34" charset="0"/>
              </a:rPr>
              <a:t>e. Bultos de 25 kilos de Sulfato de Aluminio tipo A y B</a:t>
            </a:r>
          </a:p>
          <a:p>
            <a:pPr algn="just" fontAlgn="auto">
              <a:spcAft>
                <a:spcPts val="0"/>
              </a:spcAft>
              <a:defRPr/>
            </a:pPr>
            <a:endParaRPr lang="es-ES" sz="2000" dirty="0"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es-CO" sz="2000" dirty="0">
              <a:cs typeface="Arial" panose="020B0604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602980" y="1381210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u="sng" dirty="0"/>
              <a:t>4. COMERCIALIZACIÓN DE BIENES</a:t>
            </a:r>
            <a:endParaRPr lang="es-ES" sz="2800" dirty="0"/>
          </a:p>
        </p:txBody>
      </p:sp>
      <p:pic>
        <p:nvPicPr>
          <p:cNvPr id="98329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79" y="2420888"/>
            <a:ext cx="314127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2999656" y="334397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u="sng" dirty="0"/>
              <a:t>NUESTROS SERVICIOS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9532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94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95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96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97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1 Título"/>
          <p:cNvSpPr txBox="1">
            <a:spLocks/>
          </p:cNvSpPr>
          <p:nvPr/>
        </p:nvSpPr>
        <p:spPr>
          <a:xfrm>
            <a:off x="1919288" y="1268415"/>
            <a:ext cx="8229600" cy="4303727"/>
          </a:xfrm>
          <a:prstGeom prst="rect">
            <a:avLst/>
          </a:prstGeom>
        </p:spPr>
        <p:txBody>
          <a:bodyPr rtlCol="0">
            <a:normAutofit fontScale="97500"/>
          </a:bodyPr>
          <a:lstStyle/>
          <a:p>
            <a:pPr algn="just" fontAlgn="auto">
              <a:spcAft>
                <a:spcPts val="0"/>
              </a:spcAft>
              <a:defRPr/>
            </a:pPr>
            <a:br>
              <a:rPr lang="es-CO" sz="4400" dirty="0">
                <a:latin typeface="+mj-lt"/>
                <a:cs typeface="+mj-cs"/>
              </a:rPr>
            </a:br>
            <a:endParaRPr lang="es-CO" sz="4400" dirty="0">
              <a:latin typeface="+mj-lt"/>
              <a:cs typeface="+mj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49673" y="1387634"/>
            <a:ext cx="109085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AGUAS DEL HUILA</a:t>
            </a:r>
            <a:r>
              <a:rPr lang="es-ES" sz="2800" dirty="0"/>
              <a:t> </a:t>
            </a:r>
            <a:r>
              <a:rPr lang="es-ES" sz="2800" b="1" dirty="0"/>
              <a:t>S.A</a:t>
            </a:r>
            <a:r>
              <a:rPr lang="es-ES" sz="2800" b="1" i="1" dirty="0"/>
              <a:t> </a:t>
            </a:r>
            <a:r>
              <a:rPr lang="es-ES" sz="2800" b="1" dirty="0"/>
              <a:t>E.S.P.,</a:t>
            </a:r>
            <a:r>
              <a:rPr lang="es-ES" sz="2800" b="1" i="1" dirty="0"/>
              <a:t> </a:t>
            </a:r>
            <a:r>
              <a:rPr lang="es-ES" sz="2800" dirty="0"/>
              <a:t>ha implementado y desarrolla su S.G.S.S.T., cumpliendo la normatividad vigente en salud ocupacional; teniendo en cuenta:</a:t>
            </a:r>
          </a:p>
          <a:p>
            <a:pPr algn="just"/>
            <a:endParaRPr lang="es-ES" sz="2800" dirty="0"/>
          </a:p>
          <a:p>
            <a:pPr marL="342891" indent="-342891" algn="just">
              <a:buFont typeface="Arial" panose="020B0604020202020204" pitchFamily="34" charset="0"/>
              <a:buChar char="•"/>
            </a:pPr>
            <a:r>
              <a:rPr lang="es-ES" sz="2800" b="1" dirty="0"/>
              <a:t>Trabajo Seguro</a:t>
            </a:r>
          </a:p>
          <a:p>
            <a:pPr marL="342891" indent="-342891" algn="just">
              <a:buFont typeface="Arial" panose="020B0604020202020204" pitchFamily="34" charset="0"/>
              <a:buChar char="•"/>
            </a:pPr>
            <a:r>
              <a:rPr lang="es-ES" sz="2800" b="1" dirty="0"/>
              <a:t>Fomento de Estilos de Vida Saludable.</a:t>
            </a:r>
          </a:p>
          <a:p>
            <a:pPr marL="342891" indent="-342891" algn="just">
              <a:buFont typeface="Arial" panose="020B0604020202020204" pitchFamily="34" charset="0"/>
              <a:buChar char="•"/>
            </a:pPr>
            <a:r>
              <a:rPr lang="es-ES" sz="2800" b="1" dirty="0"/>
              <a:t>Promoción de Ambientes Saludables</a:t>
            </a:r>
          </a:p>
          <a:p>
            <a:pPr algn="just"/>
            <a:endParaRPr lang="es-ES" sz="2800" b="1" dirty="0"/>
          </a:p>
          <a:p>
            <a:pPr algn="just"/>
            <a:r>
              <a:rPr lang="es-ES" sz="2800" dirty="0"/>
              <a:t>Y es debido a ello que realiza identificación, medición, intervención, y control de peligros asociados con la prestación y ejecución de servicios de explotación y prestación de servicios públicos de acueducto, Alcantarillado y Aseo. </a:t>
            </a:r>
            <a:r>
              <a:rPr lang="es-ES" sz="2800" b="1" dirty="0"/>
              <a:t> </a:t>
            </a:r>
            <a:endParaRPr lang="es-CO" sz="2800" dirty="0"/>
          </a:p>
        </p:txBody>
      </p:sp>
      <p:sp>
        <p:nvSpPr>
          <p:cNvPr id="9" name="8 Rectángulo"/>
          <p:cNvSpPr/>
          <p:nvPr/>
        </p:nvSpPr>
        <p:spPr>
          <a:xfrm>
            <a:off x="2423592" y="109946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200" b="1" u="sng" dirty="0"/>
              <a:t>POLÍTICA DE SEGURIDAD, SALUD EN EL TRABAJO </a:t>
            </a:r>
            <a:endParaRPr lang="es-CO" sz="3200" u="sng" dirty="0"/>
          </a:p>
        </p:txBody>
      </p:sp>
    </p:spTree>
    <p:extLst>
      <p:ext uri="{BB962C8B-B14F-4D97-AF65-F5344CB8AC3E}">
        <p14:creationId xmlns:p14="http://schemas.microsoft.com/office/powerpoint/2010/main" val="181700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74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75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76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77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1 Título"/>
          <p:cNvSpPr txBox="1">
            <a:spLocks/>
          </p:cNvSpPr>
          <p:nvPr/>
        </p:nvSpPr>
        <p:spPr>
          <a:xfrm>
            <a:off x="1919288" y="1268415"/>
            <a:ext cx="8229600" cy="4303727"/>
          </a:xfrm>
          <a:prstGeom prst="rect">
            <a:avLst/>
          </a:prstGeom>
        </p:spPr>
        <p:txBody>
          <a:bodyPr rtlCol="0">
            <a:normAutofit fontScale="97500"/>
          </a:bodyPr>
          <a:lstStyle/>
          <a:p>
            <a:pPr algn="just" fontAlgn="auto">
              <a:spcAft>
                <a:spcPts val="0"/>
              </a:spcAft>
              <a:defRPr/>
            </a:pPr>
            <a:endParaRPr lang="es-CO" sz="4400" dirty="0">
              <a:latin typeface="+mj-lt"/>
              <a:cs typeface="+mj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343472" y="3354354"/>
            <a:ext cx="102251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ES" sz="2000" dirty="0">
                <a:cs typeface="Arial" panose="020B0604020202020204" pitchFamily="34" charset="0"/>
              </a:rPr>
              <a:t>Dentro de las instalaciones y operaciones de Aguas del Huila esta prohibido el consumo de bebidas alcohólicas o llegar en estado de embriaguez. </a:t>
            </a:r>
          </a:p>
          <a:p>
            <a:pPr marL="457200" indent="-457200" algn="just">
              <a:buFont typeface="+mj-lt"/>
              <a:buAutoNum type="arabicPeriod"/>
            </a:pPr>
            <a:endParaRPr lang="es-ES" sz="2000" dirty="0"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>
                <a:cs typeface="Arial" panose="020B0604020202020204" pitchFamily="34" charset="0"/>
              </a:rPr>
              <a:t>Dentro de las instalaciones y operaciones de Aguas del Huila Esta prohibido fumar dentro de las instalaciones.</a:t>
            </a:r>
          </a:p>
          <a:p>
            <a:pPr marL="457200" indent="-457200" algn="just">
              <a:buFont typeface="+mj-lt"/>
              <a:buAutoNum type="arabicPeriod"/>
            </a:pPr>
            <a:endParaRPr lang="es-ES" sz="2000" dirty="0"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>
                <a:cs typeface="Arial" panose="020B0604020202020204" pitchFamily="34" charset="0"/>
              </a:rPr>
              <a:t>Dentro de las instalaciones y operaciones de Aguas del Huila Esta prohibido vender o consumir sustancias alucinógenas</a:t>
            </a:r>
          </a:p>
          <a:p>
            <a:pPr algn="just"/>
            <a:endParaRPr lang="es-ES" sz="2000" dirty="0"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95848" y="1380607"/>
            <a:ext cx="7776864" cy="18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D10FEC2-15BC-4168-809E-0D351E5941BF}"/>
              </a:ext>
            </a:extLst>
          </p:cNvPr>
          <p:cNvSpPr/>
          <p:nvPr/>
        </p:nvSpPr>
        <p:spPr>
          <a:xfrm>
            <a:off x="3647546" y="297581"/>
            <a:ext cx="7175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u="sng" dirty="0"/>
              <a:t>POLITICA DE ALCOHOL Y DROGAS</a:t>
            </a:r>
            <a:endParaRPr lang="es-CO" sz="3200" b="1" u="sng" dirty="0"/>
          </a:p>
        </p:txBody>
      </p:sp>
    </p:spTree>
    <p:extLst>
      <p:ext uri="{BB962C8B-B14F-4D97-AF65-F5344CB8AC3E}">
        <p14:creationId xmlns:p14="http://schemas.microsoft.com/office/powerpoint/2010/main" val="181700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24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25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26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27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1 Título"/>
          <p:cNvSpPr txBox="1">
            <a:spLocks/>
          </p:cNvSpPr>
          <p:nvPr/>
        </p:nvSpPr>
        <p:spPr>
          <a:xfrm>
            <a:off x="2999656" y="198218"/>
            <a:ext cx="8229600" cy="854644"/>
          </a:xfrm>
          <a:prstGeom prst="rect">
            <a:avLst/>
          </a:prstGeo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CO" sz="4900" b="1" u="sng" dirty="0">
                <a:latin typeface="+mj-lt"/>
                <a:cs typeface="+mj-cs"/>
              </a:rPr>
              <a:t>POLÍTICA DE USO DEL UNIFORME</a:t>
            </a:r>
            <a:endParaRPr lang="es-CO" sz="4400" dirty="0">
              <a:latin typeface="+mj-lt"/>
              <a:cs typeface="+mj-cs"/>
            </a:endParaRPr>
          </a:p>
        </p:txBody>
      </p:sp>
      <p:sp>
        <p:nvSpPr>
          <p:cNvPr id="7" name="15 CuadroTexto"/>
          <p:cNvSpPr txBox="1"/>
          <p:nvPr/>
        </p:nvSpPr>
        <p:spPr>
          <a:xfrm>
            <a:off x="2685728" y="4315266"/>
            <a:ext cx="7941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000" dirty="0">
                <a:cs typeface="Arial" panose="020B0604020202020204" pitchFamily="34" charset="0"/>
              </a:rPr>
              <a:t>Dentro de las instalaciones y operaciones de Aguas de Huila esta prohibido laborar sin el uso del uniforme. </a:t>
            </a:r>
          </a:p>
        </p:txBody>
      </p:sp>
      <p:pic>
        <p:nvPicPr>
          <p:cNvPr id="96331" name="Picture 7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56" y="1334569"/>
            <a:ext cx="6912768" cy="269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4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82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83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84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85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1 Título"/>
          <p:cNvSpPr txBox="1">
            <a:spLocks/>
          </p:cNvSpPr>
          <p:nvPr/>
        </p:nvSpPr>
        <p:spPr>
          <a:xfrm>
            <a:off x="2351584" y="165094"/>
            <a:ext cx="8496944" cy="921585"/>
          </a:xfrm>
          <a:prstGeom prst="rect">
            <a:avLst/>
          </a:prstGeom>
        </p:spPr>
        <p:txBody>
          <a:bodyPr rtlCol="0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CO" sz="4900" b="1" u="sng" dirty="0">
                <a:latin typeface="+mj-lt"/>
                <a:cs typeface="+mj-cs"/>
              </a:rPr>
              <a:t>POLÍTICA DE USO DEL E.P.P.</a:t>
            </a:r>
            <a:endParaRPr lang="es-CO" sz="4400" dirty="0">
              <a:latin typeface="+mj-lt"/>
              <a:cs typeface="+mj-cs"/>
            </a:endParaRPr>
          </a:p>
        </p:txBody>
      </p:sp>
      <p:sp>
        <p:nvSpPr>
          <p:cNvPr id="7" name="15 CuadroTexto"/>
          <p:cNvSpPr txBox="1"/>
          <p:nvPr/>
        </p:nvSpPr>
        <p:spPr>
          <a:xfrm>
            <a:off x="1991544" y="3455146"/>
            <a:ext cx="9073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000" dirty="0">
                <a:cs typeface="Arial" panose="020B0604020202020204" pitchFamily="34" charset="0"/>
              </a:rPr>
              <a:t>Dentro de las instalaciones y operaciones de Aguas de Huila esta prohibido laborar sin el uso del equipo de protección personal adecuado teniendo en cuenta la valoración del riesgo. </a:t>
            </a:r>
          </a:p>
        </p:txBody>
      </p:sp>
      <p:pic>
        <p:nvPicPr>
          <p:cNvPr id="96306" name="Picture 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285732"/>
            <a:ext cx="8856983" cy="211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84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86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87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88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89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1 Título"/>
          <p:cNvSpPr txBox="1">
            <a:spLocks/>
          </p:cNvSpPr>
          <p:nvPr/>
        </p:nvSpPr>
        <p:spPr>
          <a:xfrm>
            <a:off x="1919288" y="1268415"/>
            <a:ext cx="8229600" cy="4303727"/>
          </a:xfrm>
          <a:prstGeom prst="rect">
            <a:avLst/>
          </a:prstGeom>
        </p:spPr>
        <p:txBody>
          <a:bodyPr rtlCol="0">
            <a:normAutofit fontScale="97500"/>
          </a:bodyPr>
          <a:lstStyle/>
          <a:p>
            <a:pPr algn="just" fontAlgn="auto">
              <a:spcAft>
                <a:spcPts val="0"/>
              </a:spcAft>
              <a:defRPr/>
            </a:pPr>
            <a:br>
              <a:rPr lang="es-CO" sz="4400" dirty="0">
                <a:latin typeface="+mj-lt"/>
                <a:cs typeface="+mj-cs"/>
              </a:rPr>
            </a:br>
            <a:endParaRPr lang="es-CO" sz="4400" dirty="0">
              <a:latin typeface="+mj-lt"/>
              <a:cs typeface="+mj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127448" y="1370993"/>
            <a:ext cx="98650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AGUAS DEL HUILA</a:t>
            </a:r>
            <a:r>
              <a:rPr lang="es-ES" sz="2800" dirty="0"/>
              <a:t> </a:t>
            </a:r>
            <a:r>
              <a:rPr lang="es-ES" sz="2800" b="1" dirty="0"/>
              <a:t>S.A</a:t>
            </a:r>
            <a:r>
              <a:rPr lang="es-ES" sz="2800" b="1" i="1" dirty="0"/>
              <a:t> </a:t>
            </a:r>
            <a:r>
              <a:rPr lang="es-ES" sz="2800" b="1" dirty="0"/>
              <a:t>E.S.P.,</a:t>
            </a:r>
            <a:r>
              <a:rPr lang="es-ES" sz="2800" b="1" i="1" dirty="0"/>
              <a:t> </a:t>
            </a:r>
            <a:r>
              <a:rPr lang="es-ES" sz="2800" dirty="0"/>
              <a:t>tiene dentro de sus prioridades, velar por integridad y la vida de sus trabajadores o visitantes y para lograr esto a dispuesto del siguiente procedimiento en caso de una emergencia:</a:t>
            </a:r>
          </a:p>
          <a:p>
            <a:pPr algn="just"/>
            <a:endParaRPr lang="es-ES" sz="2800" dirty="0"/>
          </a:p>
          <a:p>
            <a:pPr marL="457189" indent="-457189" algn="just">
              <a:buFont typeface="Arial" pitchFamily="34" charset="0"/>
              <a:buChar char="•"/>
            </a:pPr>
            <a:r>
              <a:rPr lang="es-ES" sz="2800" b="1" dirty="0"/>
              <a:t>Alarma, sirena o pito intermitente:</a:t>
            </a:r>
            <a:r>
              <a:rPr lang="es-ES" sz="2800" dirty="0"/>
              <a:t> los trabajadores deberán estar en alistamiento y esperar instrucciones de los brigadistas. </a:t>
            </a:r>
          </a:p>
          <a:p>
            <a:pPr algn="just"/>
            <a:endParaRPr lang="es-ES" sz="2800" dirty="0"/>
          </a:p>
          <a:p>
            <a:pPr marL="457189" indent="-457189" algn="just">
              <a:buFont typeface="Arial" pitchFamily="34" charset="0"/>
              <a:buChar char="•"/>
            </a:pPr>
            <a:r>
              <a:rPr lang="es-ES" sz="2800" b="1" dirty="0"/>
              <a:t>Alarma, sirena o pito continuo: </a:t>
            </a:r>
            <a:r>
              <a:rPr lang="es-ES" sz="2800" dirty="0"/>
              <a:t>reunión en alguno de los 2 puntos de encuentros </a:t>
            </a:r>
            <a:r>
              <a:rPr lang="es-ES" sz="2800" b="1" dirty="0"/>
              <a:t> </a:t>
            </a:r>
            <a:endParaRPr lang="es-CO" sz="2800" dirty="0"/>
          </a:p>
        </p:txBody>
      </p:sp>
      <p:sp>
        <p:nvSpPr>
          <p:cNvPr id="9" name="8 Rectángulo"/>
          <p:cNvSpPr/>
          <p:nvPr/>
        </p:nvSpPr>
        <p:spPr>
          <a:xfrm>
            <a:off x="2423592" y="139908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200" b="1" u="sng" dirty="0"/>
              <a:t>PROCEDIMIENTO EN CASO DE EMERGENCIA</a:t>
            </a:r>
            <a:endParaRPr lang="es-CO" sz="3200" u="sng" dirty="0"/>
          </a:p>
        </p:txBody>
      </p:sp>
    </p:spTree>
    <p:extLst>
      <p:ext uri="{BB962C8B-B14F-4D97-AF65-F5344CB8AC3E}">
        <p14:creationId xmlns:p14="http://schemas.microsoft.com/office/powerpoint/2010/main" val="119212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08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09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10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11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8 Rectángulo"/>
          <p:cNvSpPr/>
          <p:nvPr/>
        </p:nvSpPr>
        <p:spPr>
          <a:xfrm>
            <a:off x="2567608" y="41725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200" b="1" u="sng" dirty="0"/>
              <a:t>PUNTOS DE ENCUENTRO EN CASO DE EMERGENCIA</a:t>
            </a:r>
            <a:endParaRPr lang="es-CO" sz="3200" u="sng" dirty="0"/>
          </a:p>
        </p:txBody>
      </p:sp>
      <p:pic>
        <p:nvPicPr>
          <p:cNvPr id="120930" name="Picture 9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197" y="1530627"/>
            <a:ext cx="4518860" cy="411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931" name="Picture 9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4" y="1508358"/>
            <a:ext cx="4044951" cy="454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97C4BB5-345F-4B06-A4B1-6D1078C7ED52}"/>
              </a:ext>
            </a:extLst>
          </p:cNvPr>
          <p:cNvSpPr txBox="1"/>
          <p:nvPr/>
        </p:nvSpPr>
        <p:spPr>
          <a:xfrm>
            <a:off x="9673057" y="3834497"/>
            <a:ext cx="237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Punto de Encuentro 1.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2A63A6C-035F-4E53-B645-603F8AE55449}"/>
              </a:ext>
            </a:extLst>
          </p:cNvPr>
          <p:cNvSpPr txBox="1"/>
          <p:nvPr/>
        </p:nvSpPr>
        <p:spPr>
          <a:xfrm>
            <a:off x="990829" y="6205954"/>
            <a:ext cx="315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Punto de Encuentro 2.</a:t>
            </a:r>
          </a:p>
        </p:txBody>
      </p:sp>
    </p:spTree>
    <p:extLst>
      <p:ext uri="{BB962C8B-B14F-4D97-AF65-F5344CB8AC3E}">
        <p14:creationId xmlns:p14="http://schemas.microsoft.com/office/powerpoint/2010/main" val="8992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8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9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0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1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638382" y="1412776"/>
            <a:ext cx="11089232" cy="403244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es-CO" sz="2600" dirty="0">
                <a:cs typeface="Arial" panose="020B0604020202020204" pitchFamily="34" charset="0"/>
              </a:rPr>
              <a:t>AGUAS DEL HUILA S.A E.S.P., nace a finales de la década de los ochentas en un proceso de descentralización del gobierno nacional, el cual consistió en desplazar competencias y funciones administrativas a municipios y departamentos; creando inicialmente a EMPOHUILA </a:t>
            </a:r>
            <a:r>
              <a:rPr lang="es-ES" sz="2600" dirty="0">
                <a:cs typeface="Arial" panose="020B0604020202020204" pitchFamily="34" charset="0"/>
              </a:rPr>
              <a:t>quien se encargo de administrar los servicios de acueducto y alcantarillado en varios municipios del Departamento.</a:t>
            </a:r>
          </a:p>
          <a:p>
            <a:pPr algn="just" fontAlgn="auto">
              <a:spcAft>
                <a:spcPts val="0"/>
              </a:spcAft>
              <a:defRPr/>
            </a:pPr>
            <a:endParaRPr lang="es-ES" sz="2600" dirty="0"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S" sz="2600" dirty="0">
                <a:cs typeface="Arial" panose="020B0604020202020204" pitchFamily="34" charset="0"/>
              </a:rPr>
              <a:t>28 de febrero de 1990 surgió la Empresa, AGUAS DEL HUILA S.A. creada como una entidad descentralizada indirecta del orden departamental, Adoptando la forma de una Sociedad por Acciones (51% acciones gobernación / 49% repartidas en todas los municipios).</a:t>
            </a:r>
            <a:r>
              <a:rPr lang="es-CO" sz="2600" dirty="0">
                <a:cs typeface="Arial" panose="020B0604020202020204" pitchFamily="34" charset="0"/>
              </a:rPr>
              <a:t> </a:t>
            </a:r>
          </a:p>
          <a:p>
            <a:pPr algn="just" fontAlgn="auto">
              <a:spcAft>
                <a:spcPts val="0"/>
              </a:spcAft>
              <a:defRPr/>
            </a:pPr>
            <a:endParaRPr lang="es-CO" sz="2600" dirty="0">
              <a:cs typeface="Arial" panose="020B0604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431704" y="459254"/>
            <a:ext cx="6192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u="sng" dirty="0"/>
              <a:t>RESEÑA HISTÓRICA 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701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1"/>
          <p:cNvPicPr>
            <a:picLocks noChangeAspect="1" noChangeArrowheads="1"/>
          </p:cNvPicPr>
          <p:nvPr/>
        </p:nvPicPr>
        <p:blipFill>
          <a:blip r:embed="rId2"/>
          <a:srcRect l="10635" t="17120" r="11365" b="4124"/>
          <a:stretch>
            <a:fillRect/>
          </a:stretch>
        </p:blipFill>
        <p:spPr bwMode="auto">
          <a:xfrm>
            <a:off x="911424" y="-26987"/>
            <a:ext cx="10153128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134657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30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31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32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33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3520273" y="362715"/>
            <a:ext cx="6329379" cy="70328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s-ES" sz="3600" b="1" u="sng" dirty="0">
                <a:cs typeface="Arial" panose="020B0604020202020204" pitchFamily="34" charset="0"/>
              </a:rPr>
              <a:t>POLITICA DE CALIDAD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1631504" y="1600201"/>
            <a:ext cx="9217024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2800" b="1" i="1" dirty="0">
                <a:cs typeface="Arial" pitchFamily="34" charset="0"/>
              </a:rPr>
              <a:t>AGUAS DEL HUILA S.A E.S.P., </a:t>
            </a:r>
            <a:r>
              <a:rPr lang="es-ES" sz="2800" dirty="0">
                <a:cs typeface="Arial" pitchFamily="34" charset="0"/>
              </a:rPr>
              <a:t>Desarrolla su gestión bajo los siguientes principios: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endParaRPr lang="es-ES" sz="2800" dirty="0">
              <a:cs typeface="Arial" pitchFamily="34" charset="0"/>
            </a:endParaRPr>
          </a:p>
          <a:p>
            <a:pPr marL="514338" indent="-514338" algn="just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" sz="2000" dirty="0">
                <a:cs typeface="Arial" pitchFamily="34" charset="0"/>
              </a:rPr>
              <a:t>Satisfacción integral del cliente</a:t>
            </a:r>
          </a:p>
          <a:p>
            <a:pPr marL="514338" indent="-514338" algn="just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" sz="2000" dirty="0">
                <a:cs typeface="Arial" pitchFamily="34" charset="0"/>
              </a:rPr>
              <a:t>Desarrollo de la gestión con personal competente y comprometido en la búsqueda de la eficacia y la eficiencia de los procesos de la entidad .</a:t>
            </a:r>
          </a:p>
          <a:p>
            <a:pPr marL="514338" indent="-514338" algn="just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" sz="2000" dirty="0">
                <a:cs typeface="Arial" pitchFamily="34" charset="0"/>
              </a:rPr>
              <a:t>Manejo eficiente y transparente de los recursos financieros, técnicos y tecnológicos de la entidad.</a:t>
            </a:r>
          </a:p>
          <a:p>
            <a:pPr marL="514338" indent="-514338" algn="just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" sz="2000" dirty="0">
                <a:cs typeface="Arial" pitchFamily="34" charset="0"/>
              </a:rPr>
              <a:t>Administración integral, sistematizada, confiable y transparente de la información de la entidad.</a:t>
            </a:r>
          </a:p>
          <a:p>
            <a:pPr marL="514338" indent="-514338" algn="just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" sz="2000" dirty="0">
                <a:cs typeface="Arial" pitchFamily="34" charset="0"/>
              </a:rPr>
              <a:t>Mejoramiento continuo del Sistema de Gestión de Calidad de la entidad</a:t>
            </a:r>
            <a:r>
              <a:rPr lang="es-ES" sz="2000" dirty="0">
                <a:latin typeface="+mn-lt"/>
              </a:rPr>
              <a:t>.</a:t>
            </a:r>
          </a:p>
          <a:p>
            <a:pPr marL="514338" indent="-514338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s-ES" sz="3200" dirty="0">
              <a:latin typeface="+mn-lt"/>
            </a:endParaRPr>
          </a:p>
          <a:p>
            <a:pPr marL="342891" indent="-342891" fontAlgn="auto">
              <a:spcBef>
                <a:spcPct val="20000"/>
              </a:spcBef>
              <a:spcAft>
                <a:spcPts val="0"/>
              </a:spcAft>
              <a:defRPr/>
            </a:pPr>
            <a:endParaRPr lang="es-ES" sz="32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18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19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20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21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Rectángulo"/>
          <p:cNvSpPr/>
          <p:nvPr/>
        </p:nvSpPr>
        <p:spPr>
          <a:xfrm>
            <a:off x="2711625" y="71415"/>
            <a:ext cx="7438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dirty="0"/>
              <a:t>CERTIFICACION CALIDAD </a:t>
            </a:r>
          </a:p>
          <a:p>
            <a:pPr algn="ctr"/>
            <a:r>
              <a:rPr lang="es-CO" sz="3600" b="1" dirty="0"/>
              <a:t>NTC- ISO 9001:2015 </a:t>
            </a:r>
            <a:endParaRPr lang="es-CO" sz="3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449703-F76B-4FB2-849B-81D9641FAC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1952" y="1271744"/>
            <a:ext cx="5492200" cy="5514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4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5325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5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5325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6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5325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7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5326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Rectángulo"/>
          <p:cNvSpPr/>
          <p:nvPr/>
        </p:nvSpPr>
        <p:spPr>
          <a:xfrm>
            <a:off x="2711625" y="71415"/>
            <a:ext cx="7438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dirty="0"/>
              <a:t>CERTIFICACION CALIDAD </a:t>
            </a:r>
          </a:p>
          <a:p>
            <a:pPr algn="ctr"/>
            <a:r>
              <a:rPr lang="es-CO" sz="3600" b="1" dirty="0"/>
              <a:t>NTC- ISO 9001:2015 </a:t>
            </a:r>
            <a:endParaRPr lang="es-CO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7C23079-AD3E-4627-9A73-0BFDEB7BBF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1625" y="1328101"/>
            <a:ext cx="5040559" cy="560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8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3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4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5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6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Rectángulo"/>
          <p:cNvSpPr/>
          <p:nvPr/>
        </p:nvSpPr>
        <p:spPr>
          <a:xfrm>
            <a:off x="3167042" y="500043"/>
            <a:ext cx="6929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/>
              <a:t>Comunicación Externa   http://www.aguasdelhuila.gov.co/</a:t>
            </a:r>
            <a:endParaRPr lang="es-CO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484787"/>
            <a:ext cx="7744944" cy="40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23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66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67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68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69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Rectángulo"/>
          <p:cNvSpPr/>
          <p:nvPr/>
        </p:nvSpPr>
        <p:spPr>
          <a:xfrm>
            <a:off x="2999656" y="332656"/>
            <a:ext cx="69294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dirty="0"/>
              <a:t>COMUNICACIÓN INTERNA</a:t>
            </a:r>
            <a:endParaRPr lang="es-CO" sz="4000" dirty="0"/>
          </a:p>
        </p:txBody>
      </p:sp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93306" y="1357299"/>
            <a:ext cx="8103223" cy="493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uadroTexto 4"/>
          <p:cNvSpPr txBox="1">
            <a:spLocks noChangeArrowheads="1"/>
          </p:cNvSpPr>
          <p:nvPr/>
        </p:nvSpPr>
        <p:spPr bwMode="auto">
          <a:xfrm>
            <a:off x="2667000" y="304801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ES_tradnl" dirty="0">
                <a:solidFill>
                  <a:srgbClr val="FFFFFF"/>
                </a:solidFill>
                <a:latin typeface="Arial Rounded MT Bold" panose="020F0704030504030204" pitchFamily="34" charset="0"/>
              </a:rPr>
              <a:t>Encabezado y Titulo</a:t>
            </a:r>
          </a:p>
        </p:txBody>
      </p:sp>
      <p:sp>
        <p:nvSpPr>
          <p:cNvPr id="51206" name="8 CuadroTexto"/>
          <p:cNvSpPr txBox="1">
            <a:spLocks noChangeArrowheads="1"/>
          </p:cNvSpPr>
          <p:nvPr/>
        </p:nvSpPr>
        <p:spPr bwMode="auto">
          <a:xfrm>
            <a:off x="3440114" y="1628775"/>
            <a:ext cx="586581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s-CO" dirty="0">
              <a:solidFill>
                <a:srgbClr val="000000"/>
              </a:solidFill>
            </a:endParaRPr>
          </a:p>
        </p:txBody>
      </p:sp>
      <p:graphicFrame>
        <p:nvGraphicFramePr>
          <p:cNvPr id="51209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1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0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2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1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3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2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4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3369829" y="877615"/>
            <a:ext cx="6472311" cy="9361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20745"/>
              </a:avLst>
            </a:prstTxWarp>
          </a:bodyPr>
          <a:lstStyle/>
          <a:p>
            <a:pPr algn="ctr"/>
            <a:r>
              <a:rPr lang="es-CO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GRACIAS </a:t>
            </a:r>
          </a:p>
        </p:txBody>
      </p:sp>
      <p:pic>
        <p:nvPicPr>
          <p:cNvPr id="11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6720" y="1378277"/>
            <a:ext cx="10058527" cy="4924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50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51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52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53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551384" y="1700808"/>
            <a:ext cx="11089231" cy="381652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es-ES" sz="3200" dirty="0"/>
              <a:t>En Noviembre de 2005 la Sociedad se Transforma en una Empresa administradora y operadora de Servicios Públicos Domiciliarios de Acueducto, Alcantarillado y Aseo, sometida al Régimen de los Servicios Públicos </a:t>
            </a:r>
          </a:p>
          <a:p>
            <a:pPr algn="just" fontAlgn="auto">
              <a:spcAft>
                <a:spcPts val="0"/>
              </a:spcAft>
              <a:defRPr/>
            </a:pPr>
            <a:endParaRPr lang="es-ES" sz="3200" dirty="0"/>
          </a:p>
          <a:p>
            <a:pPr algn="just" fontAlgn="auto">
              <a:spcAft>
                <a:spcPts val="0"/>
              </a:spcAft>
              <a:defRPr/>
            </a:pPr>
            <a:r>
              <a:rPr lang="es-ES" sz="3200" dirty="0"/>
              <a:t>Su mercado objetivo esta constituido prioritariamente por los municipios del Departamento del Huila.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071664" y="436771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u="sng" dirty="0"/>
              <a:t>RESEÑA HISTÓRICA 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7599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10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11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12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13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839416" y="1412776"/>
            <a:ext cx="11017224" cy="403244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es-CO" sz="3200" dirty="0">
                <a:cs typeface="Arial" panose="020B0604020202020204" pitchFamily="34" charset="0"/>
              </a:rPr>
              <a:t>AGUAS DEL HUILA S.A E.S.P., es una empresa del sector publico encargada </a:t>
            </a:r>
            <a:r>
              <a:rPr lang="es-ES" sz="3200" dirty="0">
                <a:cs typeface="Arial" panose="020B0604020202020204" pitchFamily="34" charset="0"/>
              </a:rPr>
              <a:t>de la explotación y prestación de servicios públicos de acueducto, Alcantarillado y Aseo.</a:t>
            </a:r>
          </a:p>
          <a:p>
            <a:pPr algn="just" fontAlgn="auto">
              <a:spcAft>
                <a:spcPts val="0"/>
              </a:spcAft>
              <a:defRPr/>
            </a:pPr>
            <a:endParaRPr lang="es-ES" sz="3200" dirty="0"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S" sz="3200" dirty="0">
                <a:cs typeface="Arial" panose="020B0604020202020204" pitchFamily="34" charset="0"/>
              </a:rPr>
              <a:t>Y en desarrollo del mismo, diseña, construye, administra, operar, mantiene los sistemas de acueducto, alcantarillado y aseo; además de comercializar bienes, servicios y prestar asesoría en las actividades relacionadas con su objeto.</a:t>
            </a:r>
            <a:endParaRPr lang="es-CO" sz="3200" dirty="0">
              <a:cs typeface="Arial" panose="020B0604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500794" y="334397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u="sng" dirty="0"/>
              <a:t>Quienes Somos 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6309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90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5325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91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5325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92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5325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93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5326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Rectángulo"/>
          <p:cNvSpPr/>
          <p:nvPr/>
        </p:nvSpPr>
        <p:spPr>
          <a:xfrm>
            <a:off x="2567608" y="38552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i="1" u="sng" dirty="0"/>
              <a:t>OBJETO SOCIAL </a:t>
            </a:r>
          </a:p>
          <a:p>
            <a:pPr algn="ctr"/>
            <a:r>
              <a:rPr lang="es-CO" sz="3600" b="1" i="1" u="sng" dirty="0"/>
              <a:t>AGUAS DEL HUILA S.A  E.SP.</a:t>
            </a:r>
            <a:endParaRPr lang="es-ES" sz="3600" i="1" dirty="0"/>
          </a:p>
        </p:txBody>
      </p:sp>
      <p:sp>
        <p:nvSpPr>
          <p:cNvPr id="8" name="1 Rectángulo"/>
          <p:cNvSpPr/>
          <p:nvPr/>
        </p:nvSpPr>
        <p:spPr>
          <a:xfrm>
            <a:off x="918406" y="1268760"/>
            <a:ext cx="1043417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dirty="0"/>
              <a:t>MODIFICACION AL OBJETO SOCIAL: </a:t>
            </a:r>
            <a:endParaRPr lang="es-CO" sz="2400" dirty="0"/>
          </a:p>
          <a:p>
            <a:pPr algn="just"/>
            <a:r>
              <a:rPr lang="es-CO" sz="2400" dirty="0"/>
              <a:t> </a:t>
            </a:r>
          </a:p>
          <a:p>
            <a:pPr algn="just"/>
            <a:r>
              <a:rPr lang="es-CO" sz="2400" dirty="0"/>
              <a:t>El objeto de AGUAS DEL HUILA S.A. E.S.P. se entenderá en lo sucesivo de la siguiente forma:</a:t>
            </a:r>
          </a:p>
          <a:p>
            <a:pPr algn="just"/>
            <a:r>
              <a:rPr lang="es-CO" sz="2400" dirty="0"/>
              <a:t> </a:t>
            </a:r>
          </a:p>
          <a:p>
            <a:pPr algn="just"/>
            <a:r>
              <a:rPr lang="es-CO" sz="2400" i="1" dirty="0"/>
              <a:t>“AGUAS DEL HUILA S.A. E.S.P.  es una empresa que tiene por objeto la explotación, prestación, operación, administración, distribución, generación y comercialización  de los servicios públicos de acueducto, alcantarillado, aseo, </a:t>
            </a:r>
            <a:r>
              <a:rPr lang="es-CO" sz="2400" i="1" dirty="0">
                <a:highlight>
                  <a:srgbClr val="00FF00"/>
                </a:highlight>
              </a:rPr>
              <a:t>alumbrado público, gas combustible, energía eléctrica</a:t>
            </a:r>
            <a:r>
              <a:rPr lang="es-CO" sz="2400" i="1" dirty="0"/>
              <a:t>, </a:t>
            </a:r>
            <a:r>
              <a:rPr lang="es-CO" sz="2400" i="1" u="sng" dirty="0">
                <a:solidFill>
                  <a:srgbClr val="FF0000"/>
                </a:solidFill>
              </a:rPr>
              <a:t>servicios integrales de comunicaciones </a:t>
            </a:r>
            <a:r>
              <a:rPr lang="es-CO" sz="2400" i="1" dirty="0"/>
              <a:t>y sus actividades complementarias y conexas, </a:t>
            </a:r>
            <a:r>
              <a:rPr lang="es-CO" sz="2400" i="1" u="sng" dirty="0">
                <a:solidFill>
                  <a:srgbClr val="FF0000"/>
                </a:solidFill>
              </a:rPr>
              <a:t>incluyendo la gestión ambiental</a:t>
            </a:r>
            <a:r>
              <a:rPr lang="es-CO" sz="2400" i="1" dirty="0"/>
              <a:t> propias de todos y cada uno de los servicios que se indican en este objeto y de acuerdo al marco legal regulatorio”. 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7078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0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1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2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3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1564096" y="1725216"/>
            <a:ext cx="9603028" cy="312436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es-CO" sz="3200" dirty="0">
                <a:cs typeface="Arial" panose="020B0604020202020204" pitchFamily="34" charset="0"/>
              </a:rPr>
              <a:t>AGUAS DEL HUILA S.A E.S.P., es una entidad encausada a fortalecer integralmente el sector de agua potable y saneamiento básico, contribuyendo así a la sostenibilidad de las regiones y al mejoramiento de la calidad de vida de los pobladores.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625379E-7489-4D43-BD34-3489C78AB8EE}"/>
              </a:ext>
            </a:extLst>
          </p:cNvPr>
          <p:cNvSpPr/>
          <p:nvPr/>
        </p:nvSpPr>
        <p:spPr>
          <a:xfrm>
            <a:off x="4583200" y="361370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i="1" u="sng" dirty="0"/>
              <a:t>MISIÓN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40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41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42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43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1 Título"/>
          <p:cNvSpPr txBox="1">
            <a:spLocks/>
          </p:cNvSpPr>
          <p:nvPr/>
        </p:nvSpPr>
        <p:spPr>
          <a:xfrm>
            <a:off x="1487488" y="2046712"/>
            <a:ext cx="9865096" cy="2462408"/>
          </a:xfrm>
          <a:prstGeom prst="rect">
            <a:avLst/>
          </a:prstGeom>
        </p:spPr>
        <p:txBody>
          <a:bodyPr rtlCol="0">
            <a:normAutofit fontScale="97500"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es-CO" sz="3200" dirty="0">
                <a:latin typeface="+mj-lt"/>
                <a:cs typeface="+mj-cs"/>
              </a:rPr>
              <a:t>En el 2020, AGUAS DEL HUILA S.A E.S.P., actuará como autoridad sectorial,  siendo un modelo de oferta integral de bienes y servicios en agua potable, saneamiento básico y ambiente.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6629903-BEFC-4D47-B97F-94C3D38BC028}"/>
              </a:ext>
            </a:extLst>
          </p:cNvPr>
          <p:cNvSpPr/>
          <p:nvPr/>
        </p:nvSpPr>
        <p:spPr>
          <a:xfrm>
            <a:off x="4079776" y="344905"/>
            <a:ext cx="4968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u="sng" dirty="0"/>
              <a:t>VISIÓN</a:t>
            </a:r>
            <a:endParaRPr lang="es-CO" sz="4000" u="sn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28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29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30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31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1 Título"/>
          <p:cNvSpPr txBox="1">
            <a:spLocks/>
          </p:cNvSpPr>
          <p:nvPr/>
        </p:nvSpPr>
        <p:spPr>
          <a:xfrm>
            <a:off x="3719736" y="260648"/>
            <a:ext cx="5400600" cy="86409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CO" sz="3600" b="1" u="sng" dirty="0">
                <a:latin typeface="+mj-lt"/>
                <a:cs typeface="+mj-cs"/>
              </a:rPr>
              <a:t>ORGANIGRAMA</a:t>
            </a:r>
            <a:endParaRPr lang="es-CO" sz="2400" dirty="0">
              <a:latin typeface="+mj-lt"/>
              <a:cs typeface="+mj-cs"/>
            </a:endParaRPr>
          </a:p>
        </p:txBody>
      </p:sp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1524001" y="-18466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1524001" y="-18466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981089"/>
              </p:ext>
            </p:extLst>
          </p:nvPr>
        </p:nvGraphicFramePr>
        <p:xfrm>
          <a:off x="1631505" y="1340768"/>
          <a:ext cx="8769596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32" name="Diapositiva" r:id="rId8" imgW="4570378" imgH="3427597" progId="PowerPoint.Slide.12">
                  <p:embed/>
                </p:oleObj>
              </mc:Choice>
              <mc:Fallback>
                <p:oleObj name="Diapositiva" r:id="rId8" imgW="4570378" imgH="3427597" progId="PowerPoint.Slide.12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505" y="1340768"/>
                        <a:ext cx="8769596" cy="52565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31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894388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2" name="Picture" r:id="rId3" imgW="494640" imgH="541080" progId="Word.Picture.8">
                  <p:embed/>
                </p:oleObj>
              </mc:Choice>
              <mc:Fallback>
                <p:oleObj name="Picture" r:id="rId3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5524500" y="39417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3" name="Picture" r:id="rId5" imgW="494640" imgH="541080" progId="Word.Picture.8">
                  <p:embed/>
                </p:oleObj>
              </mc:Choice>
              <mc:Fallback>
                <p:oleObj name="Picture" r:id="rId5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9417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9229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4" name="Picture" r:id="rId6" imgW="494640" imgH="541080" progId="Word.Picture.8">
                  <p:embed/>
                </p:oleObj>
              </mc:Choice>
              <mc:Fallback>
                <p:oleObj name="Picture" r:id="rId6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9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5148263" y="4157663"/>
          <a:ext cx="76200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5" name="Picture" r:id="rId7" imgW="494640" imgH="541080" progId="Word.Picture.8">
                  <p:embed/>
                </p:oleObj>
              </mc:Choice>
              <mc:Fallback>
                <p:oleObj name="Picture" r:id="rId7" imgW="494640" imgH="541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57663"/>
                        <a:ext cx="76200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1991518" y="1700808"/>
            <a:ext cx="8208963" cy="345638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es-CO" sz="2800" dirty="0">
                <a:latin typeface="+mj-lt"/>
                <a:cs typeface="+mj-cs"/>
              </a:rPr>
              <a:t>AGUAS DEL HUILA S.A E.S.P., cuenta con sedes en los municipios de:</a:t>
            </a:r>
          </a:p>
          <a:p>
            <a:pPr algn="just" fontAlgn="auto">
              <a:spcAft>
                <a:spcPts val="0"/>
              </a:spcAft>
              <a:defRPr/>
            </a:pPr>
            <a:endParaRPr lang="es-CO" sz="2800" dirty="0">
              <a:latin typeface="+mj-lt"/>
              <a:cs typeface="+mj-cs"/>
            </a:endParaRPr>
          </a:p>
          <a:p>
            <a:pPr marL="457189" indent="-457189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2800" dirty="0">
                <a:latin typeface="+mj-lt"/>
                <a:cs typeface="+mj-cs"/>
              </a:rPr>
              <a:t>Paicol.</a:t>
            </a:r>
          </a:p>
          <a:p>
            <a:pPr marL="457189" indent="-457189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2800" dirty="0">
                <a:latin typeface="+mj-lt"/>
                <a:cs typeface="+mj-cs"/>
              </a:rPr>
              <a:t>Tarqui.</a:t>
            </a:r>
          </a:p>
          <a:p>
            <a:pPr marL="457189" indent="-457189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2800" dirty="0">
                <a:latin typeface="+mj-lt"/>
                <a:cs typeface="+mj-cs"/>
              </a:rPr>
              <a:t>Santa María.</a:t>
            </a:r>
          </a:p>
          <a:p>
            <a:pPr marL="457189" indent="-457189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800" dirty="0">
                <a:latin typeface="+mj-lt"/>
                <a:cs typeface="+mj-cs"/>
              </a:rPr>
              <a:t>Nataga.</a:t>
            </a:r>
            <a:endParaRPr lang="es-CO" sz="2800" dirty="0">
              <a:latin typeface="+mj-lt"/>
              <a:cs typeface="+mj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783632" y="485380"/>
            <a:ext cx="784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u="sng" dirty="0"/>
              <a:t>SEDES O SUCURSALES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1734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5222</TotalTime>
  <Words>1245</Words>
  <Application>Microsoft Office PowerPoint</Application>
  <PresentationFormat>Panorámica</PresentationFormat>
  <Paragraphs>118</Paragraphs>
  <Slides>26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MS PGothic</vt:lpstr>
      <vt:lpstr>Arial</vt:lpstr>
      <vt:lpstr>Arial Black</vt:lpstr>
      <vt:lpstr>Arial Rounded MT Bold</vt:lpstr>
      <vt:lpstr>Calibri</vt:lpstr>
      <vt:lpstr>Tahoma</vt:lpstr>
      <vt:lpstr>Wingdings</vt:lpstr>
      <vt:lpstr>Tema de Office</vt:lpstr>
      <vt:lpstr>Picture</vt:lpstr>
      <vt:lpstr>Diapositiva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 BOX</dc:creator>
  <cp:lastModifiedBy>JUAN CARLOS BERJAN BAHAMON</cp:lastModifiedBy>
  <cp:revision>188</cp:revision>
  <dcterms:created xsi:type="dcterms:W3CDTF">2012-12-19T13:32:37Z</dcterms:created>
  <dcterms:modified xsi:type="dcterms:W3CDTF">2018-10-16T15:31:52Z</dcterms:modified>
</cp:coreProperties>
</file>